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0" r:id="rId3"/>
    <p:sldId id="270" r:id="rId4"/>
    <p:sldId id="271" r:id="rId5"/>
    <p:sldId id="272" r:id="rId6"/>
    <p:sldId id="274" r:id="rId7"/>
    <p:sldId id="273" r:id="rId8"/>
    <p:sldId id="275" r:id="rId9"/>
    <p:sldId id="276" r:id="rId10"/>
    <p:sldId id="277" r:id="rId11"/>
    <p:sldId id="261" r:id="rId12"/>
    <p:sldId id="268" r:id="rId13"/>
    <p:sldId id="269" r:id="rId1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notesViewPr>
    <p:cSldViewPr snapToGrid="0">
      <p:cViewPr varScale="1">
        <p:scale>
          <a:sx n="89" d="100"/>
          <a:sy n="89" d="100"/>
        </p:scale>
        <p:origin x="303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C801BB-FD05-48A6-96CC-BEDE470E66A8}" type="datetime1">
              <a:rPr lang="fr-FR" smtClean="0"/>
              <a:t>20/05/2024</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fr-FR" smtClean="0"/>
              <a:t>‹#›</a:t>
            </a:fld>
            <a:endParaRPr lang="fr-FR"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1101F89-C3C8-411F-AC4E-FE0C6D481D1D}" type="datetime1">
              <a:rPr lang="fr-FR" noProof="0" smtClean="0"/>
              <a:t>20/05/2024</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fr-FR" noProof="0" smtClean="0"/>
              <a:t>‹#›</a:t>
            </a:fld>
            <a:endParaRPr lang="fr-FR"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1</a:t>
            </a:fld>
            <a:endParaRPr lang="fr-FR" dirty="0"/>
          </a:p>
        </p:txBody>
      </p:sp>
    </p:spTree>
    <p:extLst>
      <p:ext uri="{BB962C8B-B14F-4D97-AF65-F5344CB8AC3E}">
        <p14:creationId xmlns:p14="http://schemas.microsoft.com/office/powerpoint/2010/main" val="169760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2</a:t>
            </a:fld>
            <a:endParaRPr lang="fr-FR" dirty="0"/>
          </a:p>
        </p:txBody>
      </p:sp>
    </p:spTree>
    <p:extLst>
      <p:ext uri="{BB962C8B-B14F-4D97-AF65-F5344CB8AC3E}">
        <p14:creationId xmlns:p14="http://schemas.microsoft.com/office/powerpoint/2010/main" val="143641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rtl="0"/>
            <a:fld id="{DED491D0-8E1B-49C7-849B-A28568D94497}" type="slidenum">
              <a:rPr lang="fr-FR" noProof="0" smtClean="0"/>
              <a:t>6</a:t>
            </a:fld>
            <a:endParaRPr lang="fr-FR" noProof="0" dirty="0"/>
          </a:p>
        </p:txBody>
      </p:sp>
    </p:spTree>
    <p:extLst>
      <p:ext uri="{BB962C8B-B14F-4D97-AF65-F5344CB8AC3E}">
        <p14:creationId xmlns:p14="http://schemas.microsoft.com/office/powerpoint/2010/main" val="6623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11</a:t>
            </a:fld>
            <a:endParaRPr lang="fr-FR" dirty="0"/>
          </a:p>
        </p:txBody>
      </p:sp>
    </p:spTree>
    <p:extLst>
      <p:ext uri="{BB962C8B-B14F-4D97-AF65-F5344CB8AC3E}">
        <p14:creationId xmlns:p14="http://schemas.microsoft.com/office/powerpoint/2010/main" val="37618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12</a:t>
            </a:fld>
            <a:endParaRPr lang="fr-FR" dirty="0"/>
          </a:p>
        </p:txBody>
      </p:sp>
    </p:spTree>
    <p:extLst>
      <p:ext uri="{BB962C8B-B14F-4D97-AF65-F5344CB8AC3E}">
        <p14:creationId xmlns:p14="http://schemas.microsoft.com/office/powerpoint/2010/main" val="149338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13</a:t>
            </a:fld>
            <a:endParaRPr lang="fr-FR" dirty="0"/>
          </a:p>
        </p:txBody>
      </p:sp>
    </p:spTree>
    <p:extLst>
      <p:ext uri="{BB962C8B-B14F-4D97-AF65-F5344CB8AC3E}">
        <p14:creationId xmlns:p14="http://schemas.microsoft.com/office/powerpoint/2010/main" val="509427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n-US"/>
              <a:t>Click to edit Master title style</a:t>
            </a:r>
            <a:endParaRPr lang="fr-FR" dirty="0"/>
          </a:p>
        </p:txBody>
      </p:sp>
      <p:sp>
        <p:nvSpPr>
          <p:cNvPr id="3" name="Sous-titre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fr-FR" dirty="0"/>
          </a:p>
        </p:txBody>
      </p:sp>
      <p:sp>
        <p:nvSpPr>
          <p:cNvPr id="11" name="Espace réservé de la date 3"/>
          <p:cNvSpPr>
            <a:spLocks noGrp="1"/>
          </p:cNvSpPr>
          <p:nvPr>
            <p:ph type="dt" sz="half" idx="10"/>
          </p:nvPr>
        </p:nvSpPr>
        <p:spPr/>
        <p:txBody>
          <a:bodyPr rtlCol="0"/>
          <a:lstStyle>
            <a:lvl1pPr>
              <a:defRPr>
                <a:solidFill>
                  <a:schemeClr val="bg2"/>
                </a:solidFill>
              </a:defRPr>
            </a:lvl1pPr>
          </a:lstStyle>
          <a:p>
            <a:pPr rtl="0"/>
            <a:fld id="{E58B253A-C60C-446F-BF32-D25BC5270AF5}" type="datetime1">
              <a:rPr lang="fr-FR" smtClean="0"/>
              <a:t>20/05/2024</a:t>
            </a:fld>
            <a:endParaRPr lang="fr-FR" dirty="0"/>
          </a:p>
        </p:txBody>
      </p:sp>
      <p:sp>
        <p:nvSpPr>
          <p:cNvPr id="12" name="Espace réservé du pied de page 4"/>
          <p:cNvSpPr>
            <a:spLocks noGrp="1"/>
          </p:cNvSpPr>
          <p:nvPr>
            <p:ph type="ftr" sz="quarter" idx="11"/>
          </p:nvPr>
        </p:nvSpPr>
        <p:spPr/>
        <p:txBody>
          <a:bodyPr rtlCol="0"/>
          <a:lstStyle>
            <a:lvl1pPr>
              <a:defRPr>
                <a:solidFill>
                  <a:schemeClr val="bg2"/>
                </a:solidFill>
              </a:defRPr>
            </a:lvl1pPr>
          </a:lstStyle>
          <a:p>
            <a:pPr rtl="0"/>
            <a:endParaRPr lang="fr-FR" dirty="0"/>
          </a:p>
        </p:txBody>
      </p:sp>
      <p:sp>
        <p:nvSpPr>
          <p:cNvPr id="13" name="Espace réservé du numéro de diapositiv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fr-FR" smtClean="0"/>
              <a:pPr rtl="0"/>
              <a:t>‹#›</a:t>
            </a:fld>
            <a:endParaRPr lang="fr-FR"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en-US"/>
              <a:t>Click to edit Master title style</a:t>
            </a:r>
            <a:endParaRPr lang="fr-FR" dirty="0"/>
          </a:p>
        </p:txBody>
      </p:sp>
      <p:sp>
        <p:nvSpPr>
          <p:cNvPr id="3" name="Espace réservé du texte vertical 2"/>
          <p:cNvSpPr>
            <a:spLocks noGrp="1"/>
          </p:cNvSpPr>
          <p:nvPr>
            <p:ph type="body" orient="vert" idx="1"/>
          </p:nvPr>
        </p:nvSpPr>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4" name="Espace réservé de la date 3"/>
          <p:cNvSpPr>
            <a:spLocks noGrp="1"/>
          </p:cNvSpPr>
          <p:nvPr>
            <p:ph type="dt" sz="half" idx="10"/>
          </p:nvPr>
        </p:nvSpPr>
        <p:spPr/>
        <p:txBody>
          <a:bodyPr rtlCol="0"/>
          <a:lstStyle/>
          <a:p>
            <a:pPr rtl="0"/>
            <a:fld id="{8997267F-9C36-44DE-83AC-52D06FCBA136}" type="datetime1">
              <a:rPr lang="fr-FR" smtClean="0"/>
              <a:t>20/05/2024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itre vertical 1"/>
          <p:cNvSpPr>
            <a:spLocks noGrp="1"/>
          </p:cNvSpPr>
          <p:nvPr>
            <p:ph type="title" orient="vert"/>
          </p:nvPr>
        </p:nvSpPr>
        <p:spPr>
          <a:xfrm>
            <a:off x="10266348" y="462249"/>
            <a:ext cx="1370886" cy="5714714"/>
          </a:xfrm>
        </p:spPr>
        <p:txBody>
          <a:bodyPr vert="eaVert" rtlCol="0"/>
          <a:lstStyle/>
          <a:p>
            <a:pPr rtl="0"/>
            <a:r>
              <a:rPr lang="en-US"/>
              <a:t>Click to edit Master title style</a:t>
            </a:r>
            <a:endParaRPr lang="fr-FR" dirty="0"/>
          </a:p>
        </p:txBody>
      </p:sp>
      <p:sp>
        <p:nvSpPr>
          <p:cNvPr id="3" name="Espace réservé du texte vertical 2"/>
          <p:cNvSpPr>
            <a:spLocks noGrp="1"/>
          </p:cNvSpPr>
          <p:nvPr>
            <p:ph type="body" orient="vert" idx="1"/>
          </p:nvPr>
        </p:nvSpPr>
        <p:spPr>
          <a:xfrm>
            <a:off x="378199" y="462249"/>
            <a:ext cx="9693088" cy="5714714"/>
          </a:xfrm>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4" name="Espace réservé de la date 3"/>
          <p:cNvSpPr>
            <a:spLocks noGrp="1"/>
          </p:cNvSpPr>
          <p:nvPr>
            <p:ph type="dt" sz="half" idx="10"/>
          </p:nvPr>
        </p:nvSpPr>
        <p:spPr>
          <a:xfrm>
            <a:off x="378199" y="6356350"/>
            <a:ext cx="1971947" cy="365125"/>
          </a:xfrm>
        </p:spPr>
        <p:txBody>
          <a:bodyPr rtlCol="0"/>
          <a:lstStyle>
            <a:lvl1pPr>
              <a:defRPr/>
            </a:lvl1pPr>
          </a:lstStyle>
          <a:p>
            <a:fld id="{A58689FB-1A87-46B3-BF3F-F50E4336314B}" type="datetime1">
              <a:rPr lang="fr-FR" smtClean="0"/>
              <a:pPr/>
              <a:t>20/05/2024</a:t>
            </a:fld>
            <a:endParaRPr lang="fr-FR" dirty="0"/>
          </a:p>
        </p:txBody>
      </p:sp>
      <p:sp>
        <p:nvSpPr>
          <p:cNvPr id="5" name="Espace réservé du pied de page 4"/>
          <p:cNvSpPr>
            <a:spLocks noGrp="1"/>
          </p:cNvSpPr>
          <p:nvPr>
            <p:ph type="ftr" sz="quarter" idx="11"/>
          </p:nvPr>
        </p:nvSpPr>
        <p:spPr>
          <a:xfrm>
            <a:off x="2382374" y="6356350"/>
            <a:ext cx="5687786" cy="365125"/>
          </a:xfrm>
        </p:spPr>
        <p:txBody>
          <a:bodyPr rtlCol="0"/>
          <a:lstStyle/>
          <a:p>
            <a:pPr rtl="0"/>
            <a:endParaRPr lang="fr-FR" dirty="0"/>
          </a:p>
        </p:txBody>
      </p:sp>
      <p:sp>
        <p:nvSpPr>
          <p:cNvPr id="6" name="Espace réservé du numéro de diapositive 5"/>
          <p:cNvSpPr>
            <a:spLocks noGrp="1"/>
          </p:cNvSpPr>
          <p:nvPr>
            <p:ph type="sldNum" sz="quarter" idx="12"/>
          </p:nvPr>
        </p:nvSpPr>
        <p:spPr>
          <a:xfrm>
            <a:off x="8102389" y="6356350"/>
            <a:ext cx="1968898" cy="365125"/>
          </a:xfrm>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en-US"/>
              <a:t>Click to edit Master title style</a:t>
            </a:r>
            <a:endParaRPr lang="fr-FR" dirty="0"/>
          </a:p>
        </p:txBody>
      </p:sp>
      <p:sp>
        <p:nvSpPr>
          <p:cNvPr id="3" name="Espace réservé du contenu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4" name="Espace réservé de la date 3"/>
          <p:cNvSpPr>
            <a:spLocks noGrp="1"/>
          </p:cNvSpPr>
          <p:nvPr>
            <p:ph type="dt" sz="half" idx="10"/>
          </p:nvPr>
        </p:nvSpPr>
        <p:spPr/>
        <p:txBody>
          <a:bodyPr rtlCol="0"/>
          <a:lstStyle>
            <a:lvl1pPr>
              <a:defRPr/>
            </a:lvl1pPr>
          </a:lstStyle>
          <a:p>
            <a:fld id="{E450B4B9-7DDB-465A-978C-C7AE9D64BC02}" type="datetime1">
              <a:rPr lang="fr-FR" smtClean="0"/>
              <a:pPr/>
              <a:t>20/05/2024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n-US"/>
              <a:t>Click to edit Master title style</a:t>
            </a:r>
            <a:endParaRPr lang="fr-FR" dirty="0"/>
          </a:p>
        </p:txBody>
      </p:sp>
      <p:sp>
        <p:nvSpPr>
          <p:cNvPr id="3" name="Espace réservé du texte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Espace réservé de la date 3"/>
          <p:cNvSpPr>
            <a:spLocks noGrp="1"/>
          </p:cNvSpPr>
          <p:nvPr>
            <p:ph type="dt" sz="half" idx="10"/>
          </p:nvPr>
        </p:nvSpPr>
        <p:spPr/>
        <p:txBody>
          <a:bodyPr rtlCol="0"/>
          <a:lstStyle>
            <a:lvl1pPr>
              <a:defRPr>
                <a:solidFill>
                  <a:schemeClr val="bg2"/>
                </a:solidFill>
              </a:defRPr>
            </a:lvl1pPr>
          </a:lstStyle>
          <a:p>
            <a:pPr rtl="0"/>
            <a:fld id="{29AAC13B-36B6-4F85-B793-76954BA56095}" type="datetime1">
              <a:rPr lang="fr-FR" smtClean="0"/>
              <a:t>20/05/2024</a:t>
            </a:fld>
            <a:endParaRPr lang="fr-FR" dirty="0"/>
          </a:p>
        </p:txBody>
      </p:sp>
      <p:sp>
        <p:nvSpPr>
          <p:cNvPr id="5" name="Espace réservé du pied de page 4"/>
          <p:cNvSpPr>
            <a:spLocks noGrp="1"/>
          </p:cNvSpPr>
          <p:nvPr>
            <p:ph type="ftr" sz="quarter" idx="11"/>
          </p:nvPr>
        </p:nvSpPr>
        <p:spPr/>
        <p:txBody>
          <a:bodyPr rtlCol="0"/>
          <a:lstStyle>
            <a:lvl1pPr>
              <a:defRPr>
                <a:solidFill>
                  <a:schemeClr val="bg2"/>
                </a:solidFill>
              </a:defRPr>
            </a:lvl1pPr>
          </a:lstStyle>
          <a:p>
            <a:pPr rtl="0"/>
            <a:endParaRPr lang="fr-FR" dirty="0"/>
          </a:p>
        </p:txBody>
      </p:sp>
      <p:sp>
        <p:nvSpPr>
          <p:cNvPr id="6" name="Espace réservé du numéro de diapositiv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fr-FR" smtClean="0"/>
              <a:pPr rtl="0"/>
              <a:t>‹#›</a:t>
            </a:fld>
            <a:endParaRPr lang="fr-FR"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en-US"/>
              <a:t>Click to edit Master title style</a:t>
            </a:r>
            <a:endParaRPr lang="fr-FR" dirty="0"/>
          </a:p>
        </p:txBody>
      </p:sp>
      <p:sp>
        <p:nvSpPr>
          <p:cNvPr id="3" name="Espace réservé du contenu 2"/>
          <p:cNvSpPr>
            <a:spLocks noGrp="1"/>
          </p:cNvSpPr>
          <p:nvPr>
            <p:ph sz="half" idx="1"/>
          </p:nvPr>
        </p:nvSpPr>
        <p:spPr>
          <a:xfrm>
            <a:off x="1280160" y="2194560"/>
            <a:ext cx="4489704" cy="398678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4" name="Espace réservé du contenu 3"/>
          <p:cNvSpPr>
            <a:spLocks noGrp="1"/>
          </p:cNvSpPr>
          <p:nvPr>
            <p:ph sz="half" idx="2"/>
          </p:nvPr>
        </p:nvSpPr>
        <p:spPr>
          <a:xfrm>
            <a:off x="6415368" y="2194560"/>
            <a:ext cx="4493424" cy="398678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5" name="Espace réservé de la date 4"/>
          <p:cNvSpPr>
            <a:spLocks noGrp="1"/>
          </p:cNvSpPr>
          <p:nvPr>
            <p:ph type="dt" sz="half" idx="10"/>
          </p:nvPr>
        </p:nvSpPr>
        <p:spPr/>
        <p:txBody>
          <a:bodyPr rtlCol="0"/>
          <a:lstStyle/>
          <a:p>
            <a:pPr rtl="0"/>
            <a:fld id="{37E95E67-AEDF-4C51-A5C0-2E715EBB1C5A}" type="datetime1">
              <a:rPr lang="fr-FR" smtClean="0"/>
              <a:t>20/05/2024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en-US"/>
              <a:t>Click to edit Master title style</a:t>
            </a:r>
            <a:endParaRPr lang="fr-FR" dirty="0"/>
          </a:p>
        </p:txBody>
      </p:sp>
      <p:sp>
        <p:nvSpPr>
          <p:cNvPr id="3" name="Espace réservé du texte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Espace réservé du contenu 3"/>
          <p:cNvSpPr>
            <a:spLocks noGrp="1"/>
          </p:cNvSpPr>
          <p:nvPr>
            <p:ph sz="half" idx="2"/>
          </p:nvPr>
        </p:nvSpPr>
        <p:spPr>
          <a:xfrm>
            <a:off x="1280160" y="2743194"/>
            <a:ext cx="4489704" cy="3433769"/>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5" name="Espace réservé du texte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Espace réservé du contenu 5"/>
          <p:cNvSpPr>
            <a:spLocks noGrp="1"/>
          </p:cNvSpPr>
          <p:nvPr>
            <p:ph sz="quarter" idx="4"/>
          </p:nvPr>
        </p:nvSpPr>
        <p:spPr>
          <a:xfrm>
            <a:off x="6419088" y="2743194"/>
            <a:ext cx="4489704" cy="3433769"/>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7" name="Espace réservé de la date 6"/>
          <p:cNvSpPr>
            <a:spLocks noGrp="1"/>
          </p:cNvSpPr>
          <p:nvPr>
            <p:ph type="dt" sz="half" idx="10"/>
          </p:nvPr>
        </p:nvSpPr>
        <p:spPr/>
        <p:txBody>
          <a:bodyPr rtlCol="0"/>
          <a:lstStyle>
            <a:lvl1pPr>
              <a:defRPr/>
            </a:lvl1pPr>
          </a:lstStyle>
          <a:p>
            <a:fld id="{06D7215D-F21F-45DC-9287-73F8D38530E4}" type="datetime1">
              <a:rPr lang="fr-FR" smtClean="0"/>
              <a:pPr/>
              <a:t>20/05/2024</a:t>
            </a:fld>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en-US"/>
              <a:t>Click to edit Master title style</a:t>
            </a:r>
            <a:endParaRPr lang="fr-FR" dirty="0"/>
          </a:p>
        </p:txBody>
      </p:sp>
      <p:sp>
        <p:nvSpPr>
          <p:cNvPr id="3" name="Espace réservé de la date 2"/>
          <p:cNvSpPr>
            <a:spLocks noGrp="1"/>
          </p:cNvSpPr>
          <p:nvPr>
            <p:ph type="dt" sz="half" idx="10"/>
          </p:nvPr>
        </p:nvSpPr>
        <p:spPr/>
        <p:txBody>
          <a:bodyPr rtlCol="0"/>
          <a:lstStyle/>
          <a:p>
            <a:pPr rtl="0"/>
            <a:fld id="{EA3D6300-A925-4E40-83D3-DB7425DA8D92}" type="datetime1">
              <a:rPr lang="fr-FR" smtClean="0"/>
              <a:t>20/05/2024</a:t>
            </a:fld>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7B12F62A-CC2E-49E6-88EB-571B3FF2DE8A}" type="datetime1">
              <a:rPr lang="fr-FR" smtClean="0"/>
              <a:t>20/05/2024</a:t>
            </a:fld>
            <a:endParaRPr lang="fr-FR" dirty="0"/>
          </a:p>
        </p:txBody>
      </p:sp>
      <p:sp>
        <p:nvSpPr>
          <p:cNvPr id="3" name="Espace réservé du pied de page 2"/>
          <p:cNvSpPr>
            <a:spLocks noGrp="1"/>
          </p:cNvSpPr>
          <p:nvPr>
            <p:ph type="ftr" sz="quarter" idx="11"/>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ctr">
            <a:normAutofit/>
          </a:bodyPr>
          <a:lstStyle>
            <a:lvl1pPr>
              <a:defRPr sz="3000"/>
            </a:lvl1pPr>
          </a:lstStyle>
          <a:p>
            <a:pPr rtl="0"/>
            <a:r>
              <a:rPr lang="en-US"/>
              <a:t>Click to edit Master title style</a:t>
            </a:r>
            <a:endParaRPr lang="fr-FR" dirty="0"/>
          </a:p>
        </p:txBody>
      </p:sp>
      <p:sp>
        <p:nvSpPr>
          <p:cNvPr id="4" name="Espace réservé du texte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3" name="Espace réservé du contenu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dirty="0"/>
          </a:p>
        </p:txBody>
      </p:sp>
      <p:sp>
        <p:nvSpPr>
          <p:cNvPr id="5" name="Espace réservé de la date 4"/>
          <p:cNvSpPr>
            <a:spLocks noGrp="1"/>
          </p:cNvSpPr>
          <p:nvPr>
            <p:ph type="dt" sz="half" idx="10"/>
          </p:nvPr>
        </p:nvSpPr>
        <p:spPr/>
        <p:txBody>
          <a:bodyPr rtlCol="0"/>
          <a:lstStyle/>
          <a:p>
            <a:pPr rtl="0"/>
            <a:fld id="{D83389F6-3AC3-4117-8BF2-9CD446E468A0}" type="datetime1">
              <a:rPr lang="fr-FR" smtClean="0"/>
              <a:t>20/05/2024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ctr">
            <a:normAutofit/>
          </a:bodyPr>
          <a:lstStyle>
            <a:lvl1pPr>
              <a:defRPr sz="3000"/>
            </a:lvl1pPr>
          </a:lstStyle>
          <a:p>
            <a:pPr rtl="0"/>
            <a:r>
              <a:rPr lang="en-US"/>
              <a:t>Click to edit Master title style</a:t>
            </a:r>
            <a:endParaRPr lang="fr-FR" dirty="0"/>
          </a:p>
        </p:txBody>
      </p:sp>
      <p:sp>
        <p:nvSpPr>
          <p:cNvPr id="4" name="Espace réservé du texte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3" name="Espace réservé d’image 2" descr="Espace réservé vide pour ajouter une image. Cliquez sur l’espace réservé et sélectionnez l’image à ajoute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fr-FR" dirty="0"/>
          </a:p>
        </p:txBody>
      </p:sp>
      <p:sp>
        <p:nvSpPr>
          <p:cNvPr id="5" name="Espace réservé de la date 4"/>
          <p:cNvSpPr>
            <a:spLocks noGrp="1"/>
          </p:cNvSpPr>
          <p:nvPr>
            <p:ph type="dt" sz="half" idx="10"/>
          </p:nvPr>
        </p:nvSpPr>
        <p:spPr/>
        <p:txBody>
          <a:bodyPr rtlCol="0"/>
          <a:lstStyle/>
          <a:p>
            <a:pPr rtl="0"/>
            <a:fld id="{69DFB81F-413D-4B3C-ACB3-41869F69AF48}" type="datetime1">
              <a:rPr lang="fr-FR" smtClean="0"/>
              <a:t>20/05/2024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rtl="0"/>
            <a:fld id="{BD266BE7-899D-4075-917F-DBDE33B6B692}" type="slidenum">
              <a:rPr lang="fr-FR" smtClean="0"/>
              <a:t>‹#›</a:t>
            </a:fld>
            <a:endParaRPr lang="fr-FR"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8" name="Imag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Espace réservé du titre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fr-FR" dirty="0"/>
              <a:t>Modifiez le style du titre</a:t>
            </a:r>
          </a:p>
        </p:txBody>
      </p:sp>
      <p:sp>
        <p:nvSpPr>
          <p:cNvPr id="3" name="Espace réservé du texte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a:p>
            <a:pPr lvl="5" rtl="0"/>
            <a:r>
              <a:rPr lang="fr-FR" dirty="0"/>
              <a:t>Sixième</a:t>
            </a:r>
          </a:p>
          <a:p>
            <a:pPr lvl="6" rtl="0"/>
            <a:r>
              <a:rPr lang="fr-FR" dirty="0"/>
              <a:t>Septième</a:t>
            </a:r>
          </a:p>
          <a:p>
            <a:pPr lvl="7" rtl="0"/>
            <a:r>
              <a:rPr lang="fr-FR" dirty="0"/>
              <a:t>Huitième</a:t>
            </a:r>
          </a:p>
          <a:p>
            <a:pPr lvl="8" rtl="0"/>
            <a:r>
              <a:rPr lang="fr-FR" dirty="0"/>
              <a:t>Neuvième</a:t>
            </a:r>
          </a:p>
        </p:txBody>
      </p:sp>
      <p:sp>
        <p:nvSpPr>
          <p:cNvPr id="4" name="Espace réservé de la date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83A09EB0-8DC2-4DED-ACA5-A7797F41DE4D}" type="datetime1">
              <a:rPr lang="fr-FR" smtClean="0"/>
              <a:pPr/>
              <a:t>20/05/2024</a:t>
            </a:fld>
            <a:endParaRPr lang="fr-FR" dirty="0"/>
          </a:p>
        </p:txBody>
      </p:sp>
      <p:sp>
        <p:nvSpPr>
          <p:cNvPr id="5" name="Espace réservé du pied de page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fr-FR" dirty="0"/>
          </a:p>
        </p:txBody>
      </p:sp>
      <p:sp>
        <p:nvSpPr>
          <p:cNvPr id="6" name="Espace réservé du numéro de diapositive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fr-FR" smtClean="0"/>
              <a:pPr rtl="0"/>
              <a:t>‹#›</a:t>
            </a:fld>
            <a:endParaRPr lang="fr-FR"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078216" y="1454020"/>
            <a:ext cx="9224619" cy="2387600"/>
          </a:xfrm>
        </p:spPr>
        <p:txBody>
          <a:bodyPr rtlCol="0">
            <a:normAutofit/>
          </a:bodyPr>
          <a:lstStyle/>
          <a:p>
            <a:pPr rtl="0"/>
            <a:r>
              <a:rPr lang="en-US" sz="4800" dirty="0"/>
              <a:t>Emotion Detection Using Convolutional Neural Networks (CNNs)</a:t>
            </a:r>
            <a:endParaRPr lang="fr-FR" sz="4800" dirty="0"/>
          </a:p>
        </p:txBody>
      </p:sp>
      <p:sp>
        <p:nvSpPr>
          <p:cNvPr id="3" name="Sous-titre 2"/>
          <p:cNvSpPr>
            <a:spLocks noGrp="1"/>
          </p:cNvSpPr>
          <p:nvPr>
            <p:ph type="subTitle" idx="1"/>
          </p:nvPr>
        </p:nvSpPr>
        <p:spPr/>
        <p:txBody>
          <a:bodyPr rtlCol="0"/>
          <a:lstStyle/>
          <a:p>
            <a:pPr rtl="0"/>
            <a:r>
              <a:rPr lang="fr-FR" dirty="0"/>
              <a:t>Jamal Tikouk</a:t>
            </a:r>
          </a:p>
          <a:p>
            <a:pPr rtl="0"/>
            <a:r>
              <a:rPr lang="fr-FR" dirty="0" err="1"/>
              <a:t>younes</a:t>
            </a:r>
            <a:r>
              <a:rPr lang="fr-FR" dirty="0"/>
              <a:t> </a:t>
            </a:r>
            <a:r>
              <a:rPr lang="fr-FR" dirty="0" err="1"/>
              <a:t>saouabeddine</a:t>
            </a:r>
            <a:endParaRPr lang="fr-FR"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p:txBody>
          <a:bodyPr>
            <a:normAutofit/>
          </a:bodyPr>
          <a:lstStyle/>
          <a:p>
            <a:r>
              <a:rPr lang="fr-FR" sz="4800" dirty="0"/>
              <a:t>Modèle CNN : </a:t>
            </a:r>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idx="1"/>
          </p:nvPr>
        </p:nvSpPr>
        <p:spPr>
          <a:xfrm>
            <a:off x="297804" y="1964412"/>
            <a:ext cx="11734799" cy="3947501"/>
          </a:xfrm>
        </p:spPr>
        <p:txBody>
          <a:bodyPr>
            <a:normAutofit/>
          </a:bodyPr>
          <a:lstStyle/>
          <a:p>
            <a:pPr algn="just">
              <a:buFont typeface="Wingdings" panose="05000000000000000000" pitchFamily="2" charset="2"/>
              <a:buChar char="q"/>
            </a:pPr>
            <a:r>
              <a:rPr lang="fr-FR" sz="2400" b="1" dirty="0">
                <a:solidFill>
                  <a:schemeClr val="tx1">
                    <a:lumMod val="50000"/>
                  </a:schemeClr>
                </a:solidFill>
              </a:rPr>
              <a:t>Architecture:</a:t>
            </a:r>
          </a:p>
          <a:p>
            <a:pPr algn="just">
              <a:buFont typeface="Wingdings" panose="05000000000000000000" pitchFamily="2" charset="2"/>
              <a:buChar char="Ø"/>
            </a:pPr>
            <a:endParaRPr lang="fr-FR" sz="2000" dirty="0">
              <a:solidFill>
                <a:schemeClr val="tx1">
                  <a:lumMod val="50000"/>
                </a:schemeClr>
              </a:solidFill>
            </a:endParaRPr>
          </a:p>
          <a:p>
            <a:pPr marL="0" indent="0" algn="just">
              <a:buNone/>
            </a:pPr>
            <a:endParaRPr lang="fr-FR" sz="2400" b="1" dirty="0">
              <a:solidFill>
                <a:schemeClr val="tx1">
                  <a:lumMod val="50000"/>
                </a:schemeClr>
              </a:solidFill>
            </a:endParaRPr>
          </a:p>
        </p:txBody>
      </p:sp>
      <p:pic>
        <p:nvPicPr>
          <p:cNvPr id="5" name="Picture 4">
            <a:extLst>
              <a:ext uri="{FF2B5EF4-FFF2-40B4-BE49-F238E27FC236}">
                <a16:creationId xmlns:a16="http://schemas.microsoft.com/office/drawing/2014/main" id="{CD848034-012D-5077-8FB6-9095E84C51B7}"/>
              </a:ext>
            </a:extLst>
          </p:cNvPr>
          <p:cNvPicPr>
            <a:picLocks noChangeAspect="1"/>
          </p:cNvPicPr>
          <p:nvPr/>
        </p:nvPicPr>
        <p:blipFill>
          <a:blip r:embed="rId2"/>
          <a:stretch>
            <a:fillRect/>
          </a:stretch>
        </p:blipFill>
        <p:spPr>
          <a:xfrm>
            <a:off x="297804" y="2442713"/>
            <a:ext cx="6628874" cy="4351913"/>
          </a:xfrm>
          <a:prstGeom prst="rect">
            <a:avLst/>
          </a:prstGeom>
        </p:spPr>
      </p:pic>
      <p:pic>
        <p:nvPicPr>
          <p:cNvPr id="6" name="Picture 5">
            <a:extLst>
              <a:ext uri="{FF2B5EF4-FFF2-40B4-BE49-F238E27FC236}">
                <a16:creationId xmlns:a16="http://schemas.microsoft.com/office/drawing/2014/main" id="{6C75D483-6571-940B-706E-207345CFB238}"/>
              </a:ext>
            </a:extLst>
          </p:cNvPr>
          <p:cNvPicPr>
            <a:picLocks noChangeAspect="1"/>
          </p:cNvPicPr>
          <p:nvPr/>
        </p:nvPicPr>
        <p:blipFill>
          <a:blip r:embed="rId3"/>
          <a:stretch>
            <a:fillRect/>
          </a:stretch>
        </p:blipFill>
        <p:spPr>
          <a:xfrm>
            <a:off x="5395865" y="2442713"/>
            <a:ext cx="6963852" cy="4415287"/>
          </a:xfrm>
          <a:prstGeom prst="rect">
            <a:avLst/>
          </a:prstGeom>
        </p:spPr>
      </p:pic>
    </p:spTree>
    <p:extLst>
      <p:ext uri="{BB962C8B-B14F-4D97-AF65-F5344CB8AC3E}">
        <p14:creationId xmlns:p14="http://schemas.microsoft.com/office/powerpoint/2010/main" val="341474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Model Evaluation</a:t>
            </a:r>
          </a:p>
        </p:txBody>
      </p:sp>
      <p:pic>
        <p:nvPicPr>
          <p:cNvPr id="6" name="Content Placeholder 5" descr="A graph of a line&#10;&#10;Description automatically generated with medium confidence">
            <a:extLst>
              <a:ext uri="{FF2B5EF4-FFF2-40B4-BE49-F238E27FC236}">
                <a16:creationId xmlns:a16="http://schemas.microsoft.com/office/drawing/2014/main" id="{E35C4D6B-56B0-8F82-9D05-87D8DE0F30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6786" y="2027977"/>
            <a:ext cx="6980535" cy="3847633"/>
          </a:xfrm>
        </p:spPr>
      </p:pic>
      <p:sp>
        <p:nvSpPr>
          <p:cNvPr id="10" name="TextBox 9">
            <a:extLst>
              <a:ext uri="{FF2B5EF4-FFF2-40B4-BE49-F238E27FC236}">
                <a16:creationId xmlns:a16="http://schemas.microsoft.com/office/drawing/2014/main" id="{6772C0F2-EBD9-207B-0578-F8879DDDC056}"/>
              </a:ext>
            </a:extLst>
          </p:cNvPr>
          <p:cNvSpPr txBox="1"/>
          <p:nvPr/>
        </p:nvSpPr>
        <p:spPr>
          <a:xfrm>
            <a:off x="190122" y="3132500"/>
            <a:ext cx="5078994"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t>The training loss steadily decreases, while the validation loss fluctuates, indicating overall improvement with some variations.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training and validation accuracy increase, demonstrating that the model is learning and generalizing to new data.</a:t>
            </a:r>
            <a:endParaRPr lang="fr-FR"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Application Pratique : </a:t>
            </a:r>
          </a:p>
        </p:txBody>
      </p:sp>
      <p:sp>
        <p:nvSpPr>
          <p:cNvPr id="4" name="Espace réservé du texte 3"/>
          <p:cNvSpPr>
            <a:spLocks noGrp="1"/>
          </p:cNvSpPr>
          <p:nvPr>
            <p:ph type="body" sz="half" idx="2"/>
          </p:nvPr>
        </p:nvSpPr>
        <p:spPr/>
        <p:txBody>
          <a:bodyPr rtlCol="0"/>
          <a:lstStyle/>
          <a:p>
            <a:pPr rtl="0"/>
            <a:endParaRPr lang="fr-FR" dirty="0"/>
          </a:p>
        </p:txBody>
      </p:sp>
      <p:pic>
        <p:nvPicPr>
          <p:cNvPr id="6" name="Content Placeholder 5">
            <a:extLst>
              <a:ext uri="{FF2B5EF4-FFF2-40B4-BE49-F238E27FC236}">
                <a16:creationId xmlns:a16="http://schemas.microsoft.com/office/drawing/2014/main" id="{EC2020FF-73D5-A63B-F22D-B17A1FA2D6EF}"/>
              </a:ext>
            </a:extLst>
          </p:cNvPr>
          <p:cNvPicPr>
            <a:picLocks noGrp="1" noChangeAspect="1"/>
          </p:cNvPicPr>
          <p:nvPr>
            <p:ph idx="1"/>
          </p:nvPr>
        </p:nvPicPr>
        <p:blipFill>
          <a:blip r:embed="rId3"/>
          <a:stretch>
            <a:fillRect/>
          </a:stretch>
        </p:blipFill>
        <p:spPr>
          <a:xfrm>
            <a:off x="110836" y="1889616"/>
            <a:ext cx="11896437" cy="4880639"/>
          </a:xfrm>
        </p:spPr>
      </p:pic>
      <p:pic>
        <p:nvPicPr>
          <p:cNvPr id="8" name="Picture 7">
            <a:extLst>
              <a:ext uri="{FF2B5EF4-FFF2-40B4-BE49-F238E27FC236}">
                <a16:creationId xmlns:a16="http://schemas.microsoft.com/office/drawing/2014/main" id="{7274DA05-EA64-2CC2-6B31-8D090D6A13D2}"/>
              </a:ext>
            </a:extLst>
          </p:cNvPr>
          <p:cNvPicPr>
            <a:picLocks noChangeAspect="1"/>
          </p:cNvPicPr>
          <p:nvPr/>
        </p:nvPicPr>
        <p:blipFill>
          <a:blip r:embed="rId4"/>
          <a:stretch>
            <a:fillRect/>
          </a:stretch>
        </p:blipFill>
        <p:spPr>
          <a:xfrm>
            <a:off x="785160" y="2390776"/>
            <a:ext cx="5449385" cy="4379479"/>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0160" y="466343"/>
            <a:ext cx="9628632" cy="1362113"/>
          </a:xfrm>
        </p:spPr>
        <p:txBody>
          <a:bodyPr rtlCol="0" anchor="ctr">
            <a:normAutofit/>
          </a:bodyPr>
          <a:lstStyle/>
          <a:p>
            <a:pPr rtl="0"/>
            <a:r>
              <a:rPr lang="fr-FR" dirty="0"/>
              <a:t>: </a:t>
            </a:r>
          </a:p>
        </p:txBody>
      </p:sp>
      <p:pic>
        <p:nvPicPr>
          <p:cNvPr id="6" name="Picture Placeholder 5" descr="A green rectangular sign with white text&#10;&#10;Description automatically generated">
            <a:extLst>
              <a:ext uri="{FF2B5EF4-FFF2-40B4-BE49-F238E27FC236}">
                <a16:creationId xmlns:a16="http://schemas.microsoft.com/office/drawing/2014/main" id="{0D1B1AA1-1DFD-E095-6D32-968785BCE0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7527" y="1117600"/>
            <a:ext cx="10437091" cy="5352473"/>
          </a:xfrm>
          <a:noFill/>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a:spLocks noGrp="1"/>
          </p:cNvSpPr>
          <p:nvPr>
            <p:ph type="title"/>
          </p:nvPr>
        </p:nvSpPr>
        <p:spPr/>
        <p:txBody>
          <a:bodyPr rtlCol="0">
            <a:normAutofit/>
          </a:bodyPr>
          <a:lstStyle/>
          <a:p>
            <a:r>
              <a:rPr lang="fr-FR" sz="5300" dirty="0"/>
              <a:t>Table of Content</a:t>
            </a:r>
            <a:endParaRPr lang="fr-FR" dirty="0"/>
          </a:p>
        </p:txBody>
      </p:sp>
      <p:sp>
        <p:nvSpPr>
          <p:cNvPr id="14" name="Espace réservé du contenu 2"/>
          <p:cNvSpPr>
            <a:spLocks noGrp="1"/>
          </p:cNvSpPr>
          <p:nvPr>
            <p:ph idx="1"/>
          </p:nvPr>
        </p:nvSpPr>
        <p:spPr>
          <a:xfrm>
            <a:off x="1280160" y="2190749"/>
            <a:ext cx="9628632" cy="4556415"/>
          </a:xfrm>
        </p:spPr>
        <p:txBody>
          <a:bodyPr rtlCol="0">
            <a:noAutofit/>
          </a:bodyPr>
          <a:lstStyle/>
          <a:p>
            <a:pPr marL="514350" indent="-514350" rtl="0">
              <a:buFont typeface="+mj-lt"/>
              <a:buAutoNum type="romanUcPeriod"/>
            </a:pPr>
            <a:endParaRPr lang="en-US" sz="2400" b="1" dirty="0">
              <a:solidFill>
                <a:schemeClr val="tx1">
                  <a:lumMod val="50000"/>
                </a:schemeClr>
              </a:solidFill>
            </a:endParaRPr>
          </a:p>
          <a:p>
            <a:pPr marL="514350" indent="-514350" rtl="0">
              <a:buFont typeface="+mj-lt"/>
              <a:buAutoNum type="romanUcPeriod"/>
            </a:pPr>
            <a:r>
              <a:rPr lang="en-US" sz="2400" b="1" dirty="0">
                <a:solidFill>
                  <a:schemeClr val="tx1">
                    <a:lumMod val="50000"/>
                  </a:schemeClr>
                </a:solidFill>
              </a:rPr>
              <a:t>Introduction</a:t>
            </a:r>
          </a:p>
          <a:p>
            <a:pPr marL="514350" indent="-514350" rtl="0">
              <a:buFont typeface="+mj-lt"/>
              <a:buAutoNum type="romanUcPeriod"/>
            </a:pPr>
            <a:r>
              <a:rPr lang="en-US" sz="2400" b="1" dirty="0">
                <a:solidFill>
                  <a:schemeClr val="tx1">
                    <a:lumMod val="50000"/>
                  </a:schemeClr>
                </a:solidFill>
              </a:rPr>
              <a:t>Convolutional Neural Networks (CNNs)</a:t>
            </a:r>
          </a:p>
          <a:p>
            <a:pPr marL="514350" indent="-514350" rtl="0">
              <a:buFont typeface="+mj-lt"/>
              <a:buAutoNum type="romanUcPeriod"/>
            </a:pPr>
            <a:r>
              <a:rPr lang="en-US" sz="2400" b="1" dirty="0">
                <a:solidFill>
                  <a:schemeClr val="tx1">
                    <a:lumMod val="50000"/>
                  </a:schemeClr>
                </a:solidFill>
              </a:rPr>
              <a:t>Training a CNN for Emotion Detection</a:t>
            </a:r>
          </a:p>
          <a:p>
            <a:pPr marL="514350" indent="-514350" rtl="0">
              <a:buFont typeface="+mj-lt"/>
              <a:buAutoNum type="romanUcPeriod"/>
            </a:pPr>
            <a:r>
              <a:rPr lang="en-US" sz="2400" b="1" dirty="0">
                <a:solidFill>
                  <a:schemeClr val="tx1">
                    <a:lumMod val="50000"/>
                  </a:schemeClr>
                </a:solidFill>
              </a:rPr>
              <a:t>Our CNN Model</a:t>
            </a:r>
          </a:p>
          <a:p>
            <a:pPr marL="514350" indent="-514350" rtl="0">
              <a:buFont typeface="+mj-lt"/>
              <a:buAutoNum type="romanUcPeriod"/>
            </a:pPr>
            <a:r>
              <a:rPr lang="en-US" sz="2400" b="1" dirty="0">
                <a:solidFill>
                  <a:schemeClr val="tx1">
                    <a:lumMod val="50000"/>
                  </a:schemeClr>
                </a:solidFill>
              </a:rPr>
              <a:t>Model Evaluation</a:t>
            </a:r>
          </a:p>
          <a:p>
            <a:pPr marL="514350" indent="-514350" rtl="0">
              <a:buFont typeface="+mj-lt"/>
              <a:buAutoNum type="romanUcPeriod"/>
            </a:pPr>
            <a:r>
              <a:rPr lang="en-US" sz="2400" b="1" dirty="0">
                <a:solidFill>
                  <a:schemeClr val="tx1">
                    <a:lumMod val="50000"/>
                  </a:schemeClr>
                </a:solidFill>
              </a:rPr>
              <a:t>Practical Application</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p:txBody>
          <a:bodyPr>
            <a:normAutofit/>
          </a:bodyPr>
          <a:lstStyle/>
          <a:p>
            <a:r>
              <a:rPr lang="fr-FR" sz="4800" dirty="0"/>
              <a:t>Introduction</a:t>
            </a:r>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idx="1"/>
          </p:nvPr>
        </p:nvSpPr>
        <p:spPr/>
        <p:txBody>
          <a:bodyPr>
            <a:normAutofit/>
          </a:bodyPr>
          <a:lstStyle/>
          <a:p>
            <a:pPr marL="0" indent="0" algn="just">
              <a:buNone/>
            </a:pPr>
            <a:endParaRPr lang="en-US" sz="2400" b="1" dirty="0">
              <a:solidFill>
                <a:schemeClr val="tx1">
                  <a:lumMod val="50000"/>
                </a:schemeClr>
              </a:solidFill>
            </a:endParaRPr>
          </a:p>
          <a:p>
            <a:pPr marL="0" indent="0" algn="just">
              <a:buNone/>
            </a:pPr>
            <a:r>
              <a:rPr lang="en-US" sz="2400" b="1" dirty="0">
                <a:solidFill>
                  <a:schemeClr val="tx1">
                    <a:lumMod val="50000"/>
                  </a:schemeClr>
                </a:solidFill>
              </a:rPr>
              <a:t>Emotion detection refers to the process of identifying and categorizing human emotions from facial expressions. It aims to provide information about individuals' emotional states and enable systems to respond accordingly. With the advancement of artificial intelligence and deep learning, facial emotion detection has gained popularity due to its potential applications in various fields.</a:t>
            </a:r>
            <a:endParaRPr lang="fr-FR" sz="2400" b="1" dirty="0">
              <a:solidFill>
                <a:schemeClr val="tx1">
                  <a:lumMod val="50000"/>
                </a:schemeClr>
              </a:solidFill>
            </a:endParaRPr>
          </a:p>
        </p:txBody>
      </p:sp>
    </p:spTree>
    <p:extLst>
      <p:ext uri="{BB962C8B-B14F-4D97-AF65-F5344CB8AC3E}">
        <p14:creationId xmlns:p14="http://schemas.microsoft.com/office/powerpoint/2010/main" val="3287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p:txBody>
          <a:bodyPr>
            <a:normAutofit fontScale="90000"/>
          </a:bodyPr>
          <a:lstStyle/>
          <a:p>
            <a:r>
              <a:rPr lang="fr-FR" sz="4800" dirty="0" err="1"/>
              <a:t>Convolutional</a:t>
            </a:r>
            <a:r>
              <a:rPr lang="fr-FR" sz="4800" dirty="0"/>
              <a:t> Neural Networks (</a:t>
            </a:r>
            <a:r>
              <a:rPr lang="fr-FR" sz="4800" dirty="0" err="1"/>
              <a:t>CNNs</a:t>
            </a:r>
            <a:r>
              <a:rPr lang="fr-FR" sz="4800" dirty="0"/>
              <a:t>)</a:t>
            </a:r>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idx="1"/>
          </p:nvPr>
        </p:nvSpPr>
        <p:spPr>
          <a:xfrm>
            <a:off x="180109" y="2190749"/>
            <a:ext cx="11734799" cy="4528706"/>
          </a:xfrm>
        </p:spPr>
        <p:txBody>
          <a:bodyPr>
            <a:normAutofit/>
          </a:bodyPr>
          <a:lstStyle/>
          <a:p>
            <a:pPr algn="just">
              <a:buFont typeface="Wingdings" panose="05000000000000000000" pitchFamily="2" charset="2"/>
              <a:buChar char="q"/>
            </a:pPr>
            <a:endParaRPr lang="en-US" sz="2400" b="1" dirty="0">
              <a:solidFill>
                <a:schemeClr val="tx1">
                  <a:lumMod val="50000"/>
                </a:schemeClr>
              </a:solidFill>
            </a:endParaRPr>
          </a:p>
          <a:p>
            <a:pPr algn="just">
              <a:buFont typeface="Wingdings" panose="05000000000000000000" pitchFamily="2" charset="2"/>
              <a:buChar char="q"/>
            </a:pPr>
            <a:r>
              <a:rPr lang="en-US" sz="2400" b="1" dirty="0">
                <a:solidFill>
                  <a:schemeClr val="tx1">
                    <a:lumMod val="50000"/>
                  </a:schemeClr>
                </a:solidFill>
              </a:rPr>
              <a:t>A Convolutional Neural Network (CNN) is a specialized type of neural network primarily used in computer vision tasks.</a:t>
            </a:r>
          </a:p>
          <a:p>
            <a:pPr algn="just">
              <a:buFont typeface="Wingdings" panose="05000000000000000000" pitchFamily="2" charset="2"/>
              <a:buChar char="q"/>
            </a:pPr>
            <a:r>
              <a:rPr lang="en-US" sz="2400" b="1" dirty="0">
                <a:solidFill>
                  <a:schemeClr val="tx1">
                    <a:lumMod val="50000"/>
                  </a:schemeClr>
                </a:solidFill>
              </a:rPr>
              <a:t> It has proven to be highly effective in analyzing and extracting patterns from visual data. </a:t>
            </a:r>
          </a:p>
          <a:p>
            <a:pPr algn="just">
              <a:buFont typeface="Wingdings" panose="05000000000000000000" pitchFamily="2" charset="2"/>
              <a:buChar char="q"/>
            </a:pPr>
            <a:r>
              <a:rPr lang="en-US" sz="2400" b="1" dirty="0">
                <a:solidFill>
                  <a:schemeClr val="tx1">
                    <a:lumMod val="50000"/>
                  </a:schemeClr>
                </a:solidFill>
              </a:rPr>
              <a:t>CNNs are well-suited for tasks such as object recognition and image classification.</a:t>
            </a:r>
          </a:p>
        </p:txBody>
      </p:sp>
    </p:spTree>
    <p:extLst>
      <p:ext uri="{BB962C8B-B14F-4D97-AF65-F5344CB8AC3E}">
        <p14:creationId xmlns:p14="http://schemas.microsoft.com/office/powerpoint/2010/main" val="1879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a:xfrm>
            <a:off x="1280160" y="466343"/>
            <a:ext cx="9628632" cy="1362113"/>
          </a:xfrm>
        </p:spPr>
        <p:txBody>
          <a:bodyPr anchor="ctr">
            <a:normAutofit/>
          </a:bodyPr>
          <a:lstStyle/>
          <a:p>
            <a:r>
              <a:rPr lang="fr-FR" dirty="0"/>
              <a:t> Architecture of </a:t>
            </a:r>
            <a:r>
              <a:rPr lang="fr-FR" dirty="0" err="1"/>
              <a:t>CNNs</a:t>
            </a:r>
            <a:r>
              <a:rPr lang="fr-FR" dirty="0"/>
              <a:t> </a:t>
            </a:r>
          </a:p>
        </p:txBody>
      </p:sp>
      <p:sp>
        <p:nvSpPr>
          <p:cNvPr id="10" name="Text Placeholder 2">
            <a:extLst>
              <a:ext uri="{FF2B5EF4-FFF2-40B4-BE49-F238E27FC236}">
                <a16:creationId xmlns:a16="http://schemas.microsoft.com/office/drawing/2014/main" id="{6098585A-2273-C81C-4260-B73938B1F9B9}"/>
              </a:ext>
            </a:extLst>
          </p:cNvPr>
          <p:cNvSpPr>
            <a:spLocks noGrp="1"/>
          </p:cNvSpPr>
          <p:nvPr>
            <p:ph type="body" sz="half" idx="2"/>
          </p:nvPr>
        </p:nvSpPr>
        <p:spPr>
          <a:xfrm>
            <a:off x="235221" y="2465294"/>
            <a:ext cx="4932523" cy="4060197"/>
          </a:xfrm>
        </p:spPr>
        <p:txBody>
          <a:bodyPr>
            <a:normAutofit/>
          </a:bodyPr>
          <a:lstStyle/>
          <a:p>
            <a:r>
              <a:rPr lang="en-US" b="1" dirty="0"/>
              <a:t>Convolutional layers: </a:t>
            </a:r>
            <a:r>
              <a:rPr lang="en-US" dirty="0"/>
              <a:t>Apply filters to extract local features from images (edges, textures, patterns).</a:t>
            </a:r>
          </a:p>
          <a:p>
            <a:r>
              <a:rPr lang="en-US" b="1" dirty="0"/>
              <a:t>Pooling layers: </a:t>
            </a:r>
            <a:r>
              <a:rPr lang="en-US" dirty="0"/>
              <a:t>Reduce dimensionality while retaining essential </a:t>
            </a:r>
            <a:r>
              <a:rPr lang="en-US" dirty="0" err="1"/>
              <a:t>informations</a:t>
            </a:r>
            <a:r>
              <a:rPr lang="en-US" dirty="0"/>
              <a:t>, making the model more robust.</a:t>
            </a:r>
          </a:p>
          <a:p>
            <a:r>
              <a:rPr lang="en-US" b="1" dirty="0"/>
              <a:t>Fully connected layers: </a:t>
            </a:r>
            <a:r>
              <a:rPr lang="en-US" dirty="0"/>
              <a:t>Interpret the extracted features to produce the final emotion classification.</a:t>
            </a:r>
          </a:p>
        </p:txBody>
      </p:sp>
      <p:pic>
        <p:nvPicPr>
          <p:cNvPr id="5" name="Content Placeholder 4" descr="A diagram of a network&#10;&#10;Description automatically generated">
            <a:extLst>
              <a:ext uri="{FF2B5EF4-FFF2-40B4-BE49-F238E27FC236}">
                <a16:creationId xmlns:a16="http://schemas.microsoft.com/office/drawing/2014/main" id="{2CF9782A-9AE7-F853-0E6C-C7C1D90CCF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5058350" y="2465294"/>
            <a:ext cx="6898428" cy="3711668"/>
          </a:xfrm>
          <a:noFill/>
        </p:spPr>
      </p:pic>
    </p:spTree>
    <p:extLst>
      <p:ext uri="{BB962C8B-B14F-4D97-AF65-F5344CB8AC3E}">
        <p14:creationId xmlns:p14="http://schemas.microsoft.com/office/powerpoint/2010/main" val="172171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a:xfrm>
            <a:off x="1280160" y="466343"/>
            <a:ext cx="9628632" cy="1362113"/>
          </a:xfrm>
        </p:spPr>
        <p:txBody>
          <a:bodyPr anchor="ctr">
            <a:normAutofit/>
          </a:bodyPr>
          <a:lstStyle/>
          <a:p>
            <a:r>
              <a:rPr lang="en-US" dirty="0"/>
              <a:t>Training a CNN for Emotion Detection</a:t>
            </a:r>
            <a:endParaRPr lang="fr-FR" dirty="0"/>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type="body" sz="half" idx="2"/>
          </p:nvPr>
        </p:nvSpPr>
        <p:spPr>
          <a:xfrm>
            <a:off x="416459" y="2465293"/>
            <a:ext cx="4710234" cy="3711669"/>
          </a:xfrm>
        </p:spPr>
        <p:txBody>
          <a:bodyPr>
            <a:normAutofit lnSpcReduction="10000"/>
          </a:bodyPr>
          <a:lstStyle/>
          <a:p>
            <a:pPr marL="285750" indent="-285750">
              <a:lnSpc>
                <a:spcPct val="90000"/>
              </a:lnSpc>
              <a:buFont typeface="Wingdings" panose="05000000000000000000" pitchFamily="2" charset="2"/>
              <a:buChar char="Ø"/>
            </a:pPr>
            <a:r>
              <a:rPr lang="fr-FR" sz="1700" b="1" dirty="0" err="1"/>
              <a:t>Dataset</a:t>
            </a:r>
            <a:r>
              <a:rPr lang="fr-FR" sz="1700" b="1" dirty="0"/>
              <a:t>:</a:t>
            </a:r>
          </a:p>
          <a:p>
            <a:pPr algn="just">
              <a:lnSpc>
                <a:spcPct val="90000"/>
              </a:lnSpc>
            </a:pPr>
            <a:r>
              <a:rPr lang="en-US" sz="1600" dirty="0">
                <a:solidFill>
                  <a:schemeClr val="bg1">
                    <a:lumMod val="10000"/>
                  </a:schemeClr>
                </a:solidFill>
              </a:rPr>
              <a:t>This dataset is designed to train and evaluate our emotion recognition model from facial expressions. It is ideal for our emotion detection project due to its preprocessing and diversity.</a:t>
            </a:r>
          </a:p>
          <a:p>
            <a:pPr marL="285750" indent="-285750">
              <a:lnSpc>
                <a:spcPct val="90000"/>
              </a:lnSpc>
              <a:buFont typeface="Courier New" panose="02070309020205020404" pitchFamily="49" charset="0"/>
              <a:buChar char="o"/>
            </a:pPr>
            <a:endParaRPr lang="en-US" sz="1600" b="1" dirty="0">
              <a:solidFill>
                <a:schemeClr val="bg1">
                  <a:lumMod val="10000"/>
                </a:schemeClr>
              </a:solidFill>
            </a:endParaRPr>
          </a:p>
          <a:p>
            <a:pPr>
              <a:lnSpc>
                <a:spcPct val="90000"/>
              </a:lnSpc>
            </a:pPr>
            <a:r>
              <a:rPr lang="en-US" sz="1600" b="1" dirty="0">
                <a:solidFill>
                  <a:schemeClr val="bg1">
                    <a:lumMod val="10000"/>
                  </a:schemeClr>
                </a:solidFill>
              </a:rPr>
              <a:t>Key Details and Features:</a:t>
            </a:r>
          </a:p>
          <a:p>
            <a:pPr marL="285750" indent="-285750">
              <a:lnSpc>
                <a:spcPct val="90000"/>
              </a:lnSpc>
              <a:buFont typeface="Arial" panose="020B0604020202020204" pitchFamily="34" charset="0"/>
              <a:buChar char="•"/>
            </a:pPr>
            <a:r>
              <a:rPr lang="en-US" sz="1600" dirty="0">
                <a:solidFill>
                  <a:schemeClr val="bg1">
                    <a:lumMod val="10000"/>
                  </a:schemeClr>
                </a:solidFill>
              </a:rPr>
              <a:t>Size: 126 MB</a:t>
            </a:r>
          </a:p>
          <a:p>
            <a:pPr marL="285750" indent="-285750">
              <a:lnSpc>
                <a:spcPct val="90000"/>
              </a:lnSpc>
              <a:buFont typeface="Arial" panose="020B0604020202020204" pitchFamily="34" charset="0"/>
              <a:buChar char="•"/>
            </a:pPr>
            <a:r>
              <a:rPr lang="en-US" sz="1600" dirty="0">
                <a:solidFill>
                  <a:schemeClr val="bg1">
                    <a:lumMod val="10000"/>
                  </a:schemeClr>
                </a:solidFill>
              </a:rPr>
              <a:t>Diverse expressions</a:t>
            </a:r>
          </a:p>
          <a:p>
            <a:pPr marL="285750" indent="-285750">
              <a:lnSpc>
                <a:spcPct val="90000"/>
              </a:lnSpc>
              <a:buFont typeface="Arial" panose="020B0604020202020204" pitchFamily="34" charset="0"/>
              <a:buChar char="•"/>
            </a:pPr>
            <a:r>
              <a:rPr lang="en-US" sz="1600" dirty="0">
                <a:solidFill>
                  <a:schemeClr val="bg1">
                    <a:lumMod val="10000"/>
                  </a:schemeClr>
                </a:solidFill>
              </a:rPr>
              <a:t>Preprocessed</a:t>
            </a:r>
          </a:p>
          <a:p>
            <a:pPr marL="285750" indent="-285750">
              <a:lnSpc>
                <a:spcPct val="90000"/>
              </a:lnSpc>
              <a:buFont typeface="Arial" panose="020B0604020202020204" pitchFamily="34" charset="0"/>
              <a:buChar char="•"/>
            </a:pPr>
            <a:r>
              <a:rPr lang="en-US" sz="1600" dirty="0">
                <a:solidFill>
                  <a:schemeClr val="bg1">
                    <a:lumMod val="10000"/>
                  </a:schemeClr>
                </a:solidFill>
              </a:rPr>
              <a:t>Categorical labels</a:t>
            </a:r>
            <a:endParaRPr lang="fr-FR" sz="1600" dirty="0">
              <a:solidFill>
                <a:schemeClr val="bg1">
                  <a:lumMod val="10000"/>
                </a:schemeClr>
              </a:solidFill>
            </a:endParaRPr>
          </a:p>
        </p:txBody>
      </p:sp>
      <p:pic>
        <p:nvPicPr>
          <p:cNvPr id="8" name="Picture 7">
            <a:extLst>
              <a:ext uri="{FF2B5EF4-FFF2-40B4-BE49-F238E27FC236}">
                <a16:creationId xmlns:a16="http://schemas.microsoft.com/office/drawing/2014/main" id="{1B3545A4-081E-9CEE-6595-DA2438E80FBB}"/>
              </a:ext>
            </a:extLst>
          </p:cNvPr>
          <p:cNvPicPr>
            <a:picLocks noChangeAspect="1"/>
          </p:cNvPicPr>
          <p:nvPr/>
        </p:nvPicPr>
        <p:blipFill>
          <a:blip r:embed="rId3"/>
          <a:stretch>
            <a:fillRect/>
          </a:stretch>
        </p:blipFill>
        <p:spPr>
          <a:xfrm>
            <a:off x="5558829" y="2276630"/>
            <a:ext cx="6305722" cy="2752915"/>
          </a:xfrm>
          <a:prstGeom prst="rect">
            <a:avLst/>
          </a:prstGeom>
        </p:spPr>
      </p:pic>
      <p:pic>
        <p:nvPicPr>
          <p:cNvPr id="10" name="Picture 9">
            <a:extLst>
              <a:ext uri="{FF2B5EF4-FFF2-40B4-BE49-F238E27FC236}">
                <a16:creationId xmlns:a16="http://schemas.microsoft.com/office/drawing/2014/main" id="{0E412854-C2EF-23A9-3289-F6BD499A4A3C}"/>
              </a:ext>
            </a:extLst>
          </p:cNvPr>
          <p:cNvPicPr>
            <a:picLocks noChangeAspect="1"/>
          </p:cNvPicPr>
          <p:nvPr/>
        </p:nvPicPr>
        <p:blipFill>
          <a:blip r:embed="rId4"/>
          <a:stretch>
            <a:fillRect/>
          </a:stretch>
        </p:blipFill>
        <p:spPr>
          <a:xfrm>
            <a:off x="5558829" y="5866283"/>
            <a:ext cx="6391745" cy="621358"/>
          </a:xfrm>
          <a:prstGeom prst="rect">
            <a:avLst/>
          </a:prstGeom>
        </p:spPr>
      </p:pic>
      <p:pic>
        <p:nvPicPr>
          <p:cNvPr id="5" name="Picture 4">
            <a:extLst>
              <a:ext uri="{FF2B5EF4-FFF2-40B4-BE49-F238E27FC236}">
                <a16:creationId xmlns:a16="http://schemas.microsoft.com/office/drawing/2014/main" id="{EAACC3DD-4C11-72C5-3C6D-E4AE03525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829" y="5190739"/>
            <a:ext cx="6391744" cy="514350"/>
          </a:xfrm>
          <a:prstGeom prst="rect">
            <a:avLst/>
          </a:prstGeom>
        </p:spPr>
      </p:pic>
    </p:spTree>
    <p:extLst>
      <p:ext uri="{BB962C8B-B14F-4D97-AF65-F5344CB8AC3E}">
        <p14:creationId xmlns:p14="http://schemas.microsoft.com/office/powerpoint/2010/main" val="29763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a:xfrm>
            <a:off x="1280160" y="466343"/>
            <a:ext cx="9628632" cy="1362113"/>
          </a:xfrm>
        </p:spPr>
        <p:txBody>
          <a:bodyPr anchor="ctr">
            <a:normAutofit/>
          </a:bodyPr>
          <a:lstStyle/>
          <a:p>
            <a:r>
              <a:rPr lang="en-US" dirty="0"/>
              <a:t>Training a CNN for Emotion Detection</a:t>
            </a:r>
            <a:endParaRPr lang="fr-FR" dirty="0"/>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type="body" sz="half" idx="2"/>
          </p:nvPr>
        </p:nvSpPr>
        <p:spPr>
          <a:xfrm>
            <a:off x="425513" y="2465293"/>
            <a:ext cx="4701180" cy="3711669"/>
          </a:xfrm>
        </p:spPr>
        <p:txBody>
          <a:bodyPr>
            <a:normAutofit lnSpcReduction="10000"/>
          </a:bodyPr>
          <a:lstStyle/>
          <a:p>
            <a:pPr>
              <a:lnSpc>
                <a:spcPct val="90000"/>
              </a:lnSpc>
              <a:buFont typeface="Wingdings" panose="05000000000000000000" pitchFamily="2" charset="2"/>
              <a:buChar char="q"/>
            </a:pPr>
            <a:endParaRPr lang="en-US" sz="1700" b="1" dirty="0"/>
          </a:p>
          <a:p>
            <a:pPr>
              <a:lnSpc>
                <a:spcPct val="90000"/>
              </a:lnSpc>
              <a:buFont typeface="Wingdings" panose="05000000000000000000" pitchFamily="2" charset="2"/>
              <a:buChar char="q"/>
            </a:pPr>
            <a:r>
              <a:rPr lang="en-US" sz="1700" b="1" dirty="0"/>
              <a:t>This configuration allows for efficient preparation of image data for training and validation. </a:t>
            </a:r>
          </a:p>
          <a:p>
            <a:pPr>
              <a:lnSpc>
                <a:spcPct val="90000"/>
              </a:lnSpc>
              <a:buFont typeface="Wingdings" panose="05000000000000000000" pitchFamily="2" charset="2"/>
              <a:buChar char="q"/>
            </a:pPr>
            <a:r>
              <a:rPr lang="en-US" sz="1700" b="1" dirty="0"/>
              <a:t>Data generators facilitate real-time image augmentation and processing, which is crucial for deep learning models.</a:t>
            </a:r>
          </a:p>
          <a:p>
            <a:pPr>
              <a:lnSpc>
                <a:spcPct val="90000"/>
              </a:lnSpc>
              <a:buFont typeface="Wingdings" panose="05000000000000000000" pitchFamily="2" charset="2"/>
              <a:buChar char="q"/>
            </a:pPr>
            <a:r>
              <a:rPr lang="en-US" sz="1700" b="1" dirty="0"/>
              <a:t> Using grayscale images reduces model complexity by removing color information.</a:t>
            </a:r>
          </a:p>
          <a:p>
            <a:pPr>
              <a:lnSpc>
                <a:spcPct val="90000"/>
              </a:lnSpc>
              <a:buFont typeface="Wingdings" panose="05000000000000000000" pitchFamily="2" charset="2"/>
              <a:buChar char="q"/>
            </a:pPr>
            <a:endParaRPr lang="en-US" sz="1700" b="1" dirty="0"/>
          </a:p>
          <a:p>
            <a:pPr marL="285750" indent="-285750">
              <a:lnSpc>
                <a:spcPct val="90000"/>
              </a:lnSpc>
              <a:buFont typeface="Wingdings" panose="05000000000000000000" pitchFamily="2" charset="2"/>
              <a:buChar char="ü"/>
            </a:pPr>
            <a:r>
              <a:rPr lang="en-US" sz="1700" dirty="0">
                <a:solidFill>
                  <a:srgbClr val="FF0000"/>
                </a:solidFill>
              </a:rPr>
              <a:t>To train the model it takes us 4 hours my laptop is i5 11 </a:t>
            </a:r>
            <a:r>
              <a:rPr lang="en-US" sz="1700" dirty="0" err="1">
                <a:solidFill>
                  <a:srgbClr val="FF0000"/>
                </a:solidFill>
              </a:rPr>
              <a:t>éme</a:t>
            </a:r>
            <a:r>
              <a:rPr lang="en-US" sz="1700" dirty="0">
                <a:solidFill>
                  <a:srgbClr val="FF0000"/>
                </a:solidFill>
              </a:rPr>
              <a:t> generation 16 Ram</a:t>
            </a:r>
            <a:endParaRPr lang="fr-FR" sz="1700" dirty="0">
              <a:solidFill>
                <a:srgbClr val="FF0000"/>
              </a:solidFill>
            </a:endParaRPr>
          </a:p>
        </p:txBody>
      </p:sp>
      <p:pic>
        <p:nvPicPr>
          <p:cNvPr id="5" name="Picture 4" descr="A screenshot of a computer code&#10;&#10;Description automatically generated">
            <a:extLst>
              <a:ext uri="{FF2B5EF4-FFF2-40B4-BE49-F238E27FC236}">
                <a16:creationId xmlns:a16="http://schemas.microsoft.com/office/drawing/2014/main" id="{3BBE1351-EA11-FEE4-E4FB-86916A709BAB}"/>
              </a:ext>
            </a:extLst>
          </p:cNvPr>
          <p:cNvPicPr>
            <a:picLocks noChangeAspect="1"/>
          </p:cNvPicPr>
          <p:nvPr/>
        </p:nvPicPr>
        <p:blipFill>
          <a:blip r:embed="rId2"/>
          <a:stretch>
            <a:fillRect/>
          </a:stretch>
        </p:blipFill>
        <p:spPr>
          <a:xfrm>
            <a:off x="5347722" y="2698928"/>
            <a:ext cx="6766415" cy="2774229"/>
          </a:xfrm>
          <a:prstGeom prst="rect">
            <a:avLst/>
          </a:prstGeom>
          <a:noFill/>
        </p:spPr>
      </p:pic>
    </p:spTree>
    <p:extLst>
      <p:ext uri="{BB962C8B-B14F-4D97-AF65-F5344CB8AC3E}">
        <p14:creationId xmlns:p14="http://schemas.microsoft.com/office/powerpoint/2010/main" val="417674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p:txBody>
          <a:bodyPr>
            <a:normAutofit/>
          </a:bodyPr>
          <a:lstStyle/>
          <a:p>
            <a:r>
              <a:rPr lang="fr-FR" sz="4800" dirty="0"/>
              <a:t>Our CNN Model</a:t>
            </a:r>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idx="1"/>
          </p:nvPr>
        </p:nvSpPr>
        <p:spPr>
          <a:xfrm>
            <a:off x="297804" y="1964412"/>
            <a:ext cx="11734799" cy="3947501"/>
          </a:xfrm>
        </p:spPr>
        <p:txBody>
          <a:bodyPr>
            <a:normAutofit/>
          </a:bodyPr>
          <a:lstStyle/>
          <a:p>
            <a:pPr algn="just">
              <a:buFont typeface="Wingdings" panose="05000000000000000000" pitchFamily="2" charset="2"/>
              <a:buChar char="q"/>
            </a:pPr>
            <a:r>
              <a:rPr lang="fr-FR" sz="2400" b="1" dirty="0">
                <a:solidFill>
                  <a:schemeClr val="tx1">
                    <a:lumMod val="50000"/>
                  </a:schemeClr>
                </a:solidFill>
              </a:rPr>
              <a:t>Architecture:</a:t>
            </a:r>
          </a:p>
          <a:p>
            <a:pPr algn="just">
              <a:buFont typeface="Wingdings" panose="05000000000000000000" pitchFamily="2" charset="2"/>
              <a:buChar char="Ø"/>
            </a:pPr>
            <a:endParaRPr lang="fr-FR" sz="2000" dirty="0">
              <a:solidFill>
                <a:schemeClr val="tx1">
                  <a:lumMod val="50000"/>
                </a:schemeClr>
              </a:solidFill>
            </a:endParaRPr>
          </a:p>
          <a:p>
            <a:pPr algn="just">
              <a:buFont typeface="Wingdings" panose="05000000000000000000" pitchFamily="2" charset="2"/>
              <a:buChar char="Ø"/>
            </a:pPr>
            <a:r>
              <a:rPr lang="en-US" sz="2000" dirty="0">
                <a:solidFill>
                  <a:schemeClr val="tx1">
                    <a:lumMod val="50000"/>
                  </a:schemeClr>
                </a:solidFill>
              </a:rPr>
              <a:t> Our (CNN) contain  four layers. Each layer performs a convolution to extract features, normalizes outputs, applies </a:t>
            </a:r>
            <a:r>
              <a:rPr lang="en-US" sz="2000" dirty="0" err="1">
                <a:solidFill>
                  <a:schemeClr val="tx1">
                    <a:lumMod val="50000"/>
                  </a:schemeClr>
                </a:solidFill>
              </a:rPr>
              <a:t>ReLU</a:t>
            </a:r>
            <a:r>
              <a:rPr lang="en-US" sz="2000" dirty="0">
                <a:solidFill>
                  <a:schemeClr val="tx1">
                    <a:lumMod val="50000"/>
                  </a:schemeClr>
                </a:solidFill>
              </a:rPr>
              <a:t> activation for non-linearity, reduces dimensions via pooling, and uses dropout to prevent overfitting. The model progressively captures complex patterns in image</a:t>
            </a:r>
            <a:endParaRPr lang="fr-FR" sz="2400" b="1" dirty="0">
              <a:solidFill>
                <a:schemeClr val="tx1">
                  <a:lumMod val="50000"/>
                </a:schemeClr>
              </a:solidFill>
            </a:endParaRPr>
          </a:p>
        </p:txBody>
      </p:sp>
    </p:spTree>
    <p:extLst>
      <p:ext uri="{BB962C8B-B14F-4D97-AF65-F5344CB8AC3E}">
        <p14:creationId xmlns:p14="http://schemas.microsoft.com/office/powerpoint/2010/main" val="417394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307-FE4D-6C1D-3E23-1FBDA3CC619C}"/>
              </a:ext>
            </a:extLst>
          </p:cNvPr>
          <p:cNvSpPr>
            <a:spLocks noGrp="1"/>
          </p:cNvSpPr>
          <p:nvPr>
            <p:ph type="title"/>
          </p:nvPr>
        </p:nvSpPr>
        <p:spPr/>
        <p:txBody>
          <a:bodyPr>
            <a:normAutofit/>
          </a:bodyPr>
          <a:lstStyle/>
          <a:p>
            <a:r>
              <a:rPr lang="fr-FR" sz="4800" dirty="0"/>
              <a:t>Modèle CNN : </a:t>
            </a:r>
          </a:p>
        </p:txBody>
      </p:sp>
      <p:sp>
        <p:nvSpPr>
          <p:cNvPr id="3" name="Content Placeholder 2">
            <a:extLst>
              <a:ext uri="{FF2B5EF4-FFF2-40B4-BE49-F238E27FC236}">
                <a16:creationId xmlns:a16="http://schemas.microsoft.com/office/drawing/2014/main" id="{8D8CA49E-FCB0-4845-EC18-196B19219159}"/>
              </a:ext>
            </a:extLst>
          </p:cNvPr>
          <p:cNvSpPr>
            <a:spLocks noGrp="1"/>
          </p:cNvSpPr>
          <p:nvPr>
            <p:ph idx="1"/>
          </p:nvPr>
        </p:nvSpPr>
        <p:spPr>
          <a:xfrm>
            <a:off x="297804" y="1964412"/>
            <a:ext cx="11734799" cy="3947501"/>
          </a:xfrm>
        </p:spPr>
        <p:txBody>
          <a:bodyPr>
            <a:normAutofit/>
          </a:bodyPr>
          <a:lstStyle/>
          <a:p>
            <a:pPr algn="just">
              <a:buFont typeface="Wingdings" panose="05000000000000000000" pitchFamily="2" charset="2"/>
              <a:buChar char="q"/>
            </a:pPr>
            <a:r>
              <a:rPr lang="fr-FR" sz="2400" b="1" dirty="0">
                <a:solidFill>
                  <a:schemeClr val="tx1">
                    <a:lumMod val="50000"/>
                  </a:schemeClr>
                </a:solidFill>
              </a:rPr>
              <a:t>Architecture:</a:t>
            </a:r>
          </a:p>
          <a:p>
            <a:pPr algn="just">
              <a:buFont typeface="Wingdings" panose="05000000000000000000" pitchFamily="2" charset="2"/>
              <a:buChar char="Ø"/>
            </a:pPr>
            <a:endParaRPr lang="fr-FR" sz="2000" dirty="0">
              <a:solidFill>
                <a:schemeClr val="tx1">
                  <a:lumMod val="50000"/>
                </a:schemeClr>
              </a:solidFill>
            </a:endParaRPr>
          </a:p>
          <a:p>
            <a:pPr marL="0" indent="0" algn="just">
              <a:buNone/>
            </a:pPr>
            <a:endParaRPr lang="fr-FR" sz="2400" b="1" dirty="0">
              <a:solidFill>
                <a:schemeClr val="tx1">
                  <a:lumMod val="50000"/>
                </a:schemeClr>
              </a:solidFill>
            </a:endParaRPr>
          </a:p>
        </p:txBody>
      </p:sp>
      <p:pic>
        <p:nvPicPr>
          <p:cNvPr id="5" name="Picture 4">
            <a:extLst>
              <a:ext uri="{FF2B5EF4-FFF2-40B4-BE49-F238E27FC236}">
                <a16:creationId xmlns:a16="http://schemas.microsoft.com/office/drawing/2014/main" id="{CD848034-012D-5077-8FB6-9095E84C51B7}"/>
              </a:ext>
            </a:extLst>
          </p:cNvPr>
          <p:cNvPicPr>
            <a:picLocks noChangeAspect="1"/>
          </p:cNvPicPr>
          <p:nvPr/>
        </p:nvPicPr>
        <p:blipFill>
          <a:blip r:embed="rId2"/>
          <a:stretch>
            <a:fillRect/>
          </a:stretch>
        </p:blipFill>
        <p:spPr>
          <a:xfrm>
            <a:off x="297804" y="2442713"/>
            <a:ext cx="6628874" cy="4351913"/>
          </a:xfrm>
          <a:prstGeom prst="rect">
            <a:avLst/>
          </a:prstGeom>
        </p:spPr>
      </p:pic>
      <p:pic>
        <p:nvPicPr>
          <p:cNvPr id="6" name="Picture 5">
            <a:extLst>
              <a:ext uri="{FF2B5EF4-FFF2-40B4-BE49-F238E27FC236}">
                <a16:creationId xmlns:a16="http://schemas.microsoft.com/office/drawing/2014/main" id="{6C75D483-6571-940B-706E-207345CFB238}"/>
              </a:ext>
            </a:extLst>
          </p:cNvPr>
          <p:cNvPicPr>
            <a:picLocks noChangeAspect="1"/>
          </p:cNvPicPr>
          <p:nvPr/>
        </p:nvPicPr>
        <p:blipFill>
          <a:blip r:embed="rId3"/>
          <a:stretch>
            <a:fillRect/>
          </a:stretch>
        </p:blipFill>
        <p:spPr>
          <a:xfrm>
            <a:off x="5395865" y="2442713"/>
            <a:ext cx="6963852" cy="4415287"/>
          </a:xfrm>
          <a:prstGeom prst="rect">
            <a:avLst/>
          </a:prstGeom>
        </p:spPr>
      </p:pic>
    </p:spTree>
    <p:extLst>
      <p:ext uri="{BB962C8B-B14F-4D97-AF65-F5344CB8AC3E}">
        <p14:creationId xmlns:p14="http://schemas.microsoft.com/office/powerpoint/2010/main" val="8603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ujets éducatifs 16 x 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627_TF03462902_TF03462902.potx" id="{A59AF3D5-244B-438E-B80B-8D43B5DC2455}" vid="{17A90BAD-D5E9-44EA-AAAD-F5E2CFCA3A16}"/>
    </a:ext>
  </a:extLst>
</a:theme>
</file>

<file path=ppt/theme/theme2.xml><?xml version="1.0" encoding="utf-8"?>
<a:theme xmlns:a="http://schemas.openxmlformats.org/drawingml/2006/main" name="Thèm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de sujets éducatifs, conception d’illustrations « tableau noir » (grand écran)</Template>
  <TotalTime>0</TotalTime>
  <Words>437</Words>
  <Application>Microsoft Office PowerPoint</Application>
  <PresentationFormat>Widescreen</PresentationFormat>
  <Paragraphs>59</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Sujets éducatifs 16 x 9</vt:lpstr>
      <vt:lpstr>Emotion Detection Using Convolutional Neural Networks (CNNs)</vt:lpstr>
      <vt:lpstr>Table of Content</vt:lpstr>
      <vt:lpstr>Introduction</vt:lpstr>
      <vt:lpstr>Convolutional Neural Networks (CNNs)</vt:lpstr>
      <vt:lpstr> Architecture of CNNs </vt:lpstr>
      <vt:lpstr>Training a CNN for Emotion Detection</vt:lpstr>
      <vt:lpstr>Training a CNN for Emotion Detection</vt:lpstr>
      <vt:lpstr>Our CNN Model</vt:lpstr>
      <vt:lpstr>Modèle CNN : </vt:lpstr>
      <vt:lpstr>Modèle CNN : </vt:lpstr>
      <vt:lpstr>Model Evaluation</vt:lpstr>
      <vt:lpstr>Application Pratique :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Détection des Émotions à l'aide des Réseaux Neuronaux Convolutionnels (CNN)</dc:title>
  <dc:creator>jamal kikou</dc:creator>
  <cp:lastModifiedBy>jamal kikou</cp:lastModifiedBy>
  <cp:revision>8</cp:revision>
  <dcterms:created xsi:type="dcterms:W3CDTF">2024-05-19T13:38:10Z</dcterms:created>
  <dcterms:modified xsi:type="dcterms:W3CDTF">2024-05-20T09:14:27Z</dcterms:modified>
</cp:coreProperties>
</file>